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71" r:id="rId2"/>
    <p:sldId id="372" r:id="rId3"/>
    <p:sldId id="361" r:id="rId4"/>
    <p:sldId id="363" r:id="rId5"/>
    <p:sldId id="369" r:id="rId6"/>
    <p:sldId id="374" r:id="rId7"/>
    <p:sldId id="375" r:id="rId8"/>
    <p:sldId id="366" r:id="rId9"/>
    <p:sldId id="367" r:id="rId10"/>
    <p:sldId id="368" r:id="rId11"/>
    <p:sldId id="37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7" d="100"/>
          <a:sy n="77" d="100"/>
        </p:scale>
        <p:origin x="-102" y="-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401393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1052622"/>
            <a:ext cx="4412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КИБЕРБЕЗОПАСНОСТЬ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И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ПРОФИЛАКТИКА КИБЕРПРЕСТУПНОСТИ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640765" y="4395911"/>
            <a:ext cx="180020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4764" y="23942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ноябрь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4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39502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rgbClr val="182C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КЛЮЧЕВЫХ ПРАВИЛА БЕЗОПАСНОСТИ В СЕТИ  ДЕТЕЙ И ПОДРОСТКОВ</a:t>
            </a:r>
            <a:endParaRPr lang="ru-RU" sz="27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14304"/>
            <a:ext cx="5616624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500" b="1" dirty="0"/>
              <a:t>Храни личное в </a:t>
            </a:r>
            <a:r>
              <a:rPr lang="ru-RU" sz="1500" b="1" dirty="0" smtClean="0"/>
              <a:t>тайне</a:t>
            </a:r>
            <a:endParaRPr lang="ru-RU" sz="1500" b="1" dirty="0"/>
          </a:p>
          <a:p>
            <a:pPr>
              <a:lnSpc>
                <a:spcPts val="1600"/>
              </a:lnSpc>
            </a:pPr>
            <a:r>
              <a:rPr lang="ru-RU" sz="1500" dirty="0"/>
              <a:t>Не публикуй адрес, школу, </a:t>
            </a:r>
            <a:r>
              <a:rPr lang="ru-RU" sz="1500" dirty="0" err="1"/>
              <a:t>геометки</a:t>
            </a:r>
            <a:r>
              <a:rPr lang="ru-RU" sz="1500" dirty="0"/>
              <a:t>, данные документов и карт, планы семьи.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Помни алгоритм «СТОП-СПРОСИ-РАССКАЖИ</a:t>
            </a:r>
            <a:r>
              <a:rPr lang="ru-RU" sz="1500" b="1" dirty="0" smtClean="0"/>
              <a:t>»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СТОП, если что-то </a:t>
            </a:r>
            <a:r>
              <a:rPr lang="ru-RU" sz="1500" dirty="0" smtClean="0"/>
              <a:t>настораживает. СПРОСИ </a:t>
            </a:r>
            <a:r>
              <a:rPr lang="ru-RU" sz="1500" dirty="0"/>
              <a:t>у родителей,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если </a:t>
            </a:r>
            <a:r>
              <a:rPr lang="ru-RU" sz="1500" dirty="0"/>
              <a:t>непонятно</a:t>
            </a:r>
            <a:r>
              <a:rPr lang="ru-RU" sz="1500" dirty="0" smtClean="0"/>
              <a:t>. РАССКАЖИ </a:t>
            </a:r>
            <a:r>
              <a:rPr lang="ru-RU" sz="1500" dirty="0"/>
              <a:t>взрослым о любой угрозе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или </a:t>
            </a:r>
            <a:r>
              <a:rPr lang="ru-RU" sz="1500" dirty="0"/>
              <a:t>дискомфорте.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Контролируй круг </a:t>
            </a:r>
            <a:r>
              <a:rPr lang="ru-RU" sz="1500" b="1" dirty="0" smtClean="0"/>
              <a:t>общения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Добавляй в друзья только тех, кого знаешь лично.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Настрой </a:t>
            </a:r>
            <a:r>
              <a:rPr lang="ru-RU" sz="1500" dirty="0"/>
              <a:t>приватность профиля.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Включай критическое </a:t>
            </a:r>
            <a:r>
              <a:rPr lang="ru-RU" sz="1500" b="1" dirty="0" smtClean="0"/>
              <a:t>мышление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Не переходи по сомнительным ссылкам. Не верь слишком </a:t>
            </a:r>
            <a:r>
              <a:rPr lang="ru-RU" sz="1500" dirty="0" smtClean="0"/>
              <a:t>«выгодным» </a:t>
            </a:r>
            <a:r>
              <a:rPr lang="ru-RU" sz="1500" dirty="0"/>
              <a:t>предложениям.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9112" y="134761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9112" y="224677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9112" y="319165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9112" y="402223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6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74086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97004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D:\Академия управления\2025\КИБЕРБЕЗОПАСНОСТЬ И ПРОФИЛАКТИКА КИБЕРПРЕСТУПНОСТИ\q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1560" y="2940813"/>
            <a:ext cx="31035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Родители, научите детей пользоваться Интернетом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правильно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59559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езопасного поведения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5833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72943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Берегите аккаунты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аферистов!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12" y="1382158"/>
            <a:ext cx="1628644" cy="162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60851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РОСТ КИБЕРАТАК В БЕЛАРУСИ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367240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Позиция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Беларуси: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3-е место в СНГ по количеству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кибератак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ОСНОВНЫЕ ЦЕЛИ АТАК: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Госсектор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22%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Промышленность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14%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11%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ПОСЛЕДСТВИЯ: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Утечка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57% случаев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Нарушение работы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16%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Финансовые потери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8%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06769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15092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360068"/>
            <a:ext cx="47009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Женщины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Телефонные </a:t>
            </a:r>
            <a:r>
              <a:rPr lang="ru-RU" sz="1600" dirty="0"/>
              <a:t>мошенники — </a:t>
            </a:r>
            <a:r>
              <a:rPr lang="ru-RU" sz="1600" dirty="0" smtClean="0"/>
              <a:t>77,9%</a:t>
            </a:r>
            <a:br>
              <a:rPr lang="ru-RU" sz="1600" dirty="0" smtClean="0"/>
            </a:br>
            <a:r>
              <a:rPr lang="ru-RU" sz="1600" dirty="0" smtClean="0"/>
              <a:t>Обман </a:t>
            </a:r>
            <a:r>
              <a:rPr lang="ru-RU" sz="1600" dirty="0"/>
              <a:t>в сфере услуг — 65,6%</a:t>
            </a:r>
          </a:p>
          <a:p>
            <a:r>
              <a:rPr lang="ru-RU" sz="1600" b="1" dirty="0" smtClean="0"/>
              <a:t>Мужчины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Мошенничество </a:t>
            </a:r>
            <a:r>
              <a:rPr lang="ru-RU" sz="1600" dirty="0"/>
              <a:t>на сайтах знакомств — 84,8%</a:t>
            </a:r>
          </a:p>
          <a:p>
            <a:r>
              <a:rPr lang="ru-RU" sz="1600" b="1" dirty="0" smtClean="0"/>
              <a:t>Возраст</a:t>
            </a:r>
            <a:endParaRPr lang="ru-RU" sz="1600" dirty="0"/>
          </a:p>
          <a:p>
            <a:r>
              <a:rPr lang="ru-RU" sz="1600" b="1" dirty="0"/>
              <a:t>50+:</a:t>
            </a:r>
            <a:r>
              <a:rPr lang="ru-RU" sz="1600" dirty="0"/>
              <a:t> </a:t>
            </a:r>
            <a:r>
              <a:rPr lang="ru-RU" sz="1600" dirty="0" smtClean="0"/>
              <a:t>телефонное </a:t>
            </a:r>
            <a:r>
              <a:rPr lang="ru-RU" sz="1600" dirty="0"/>
              <a:t>мошенничество, «помощь родственникам»</a:t>
            </a:r>
          </a:p>
          <a:p>
            <a:r>
              <a:rPr lang="ru-RU" sz="1600" b="1" dirty="0"/>
              <a:t>До 30 лет:</a:t>
            </a:r>
            <a:r>
              <a:rPr lang="ru-RU" sz="1600" dirty="0"/>
              <a:t> </a:t>
            </a:r>
            <a:r>
              <a:rPr lang="ru-RU" sz="1600" dirty="0" smtClean="0"/>
              <a:t>псевдо-инвестиции </a:t>
            </a:r>
            <a:r>
              <a:rPr lang="ru-RU" sz="1600" dirty="0"/>
              <a:t>(</a:t>
            </a:r>
            <a:r>
              <a:rPr lang="ru-RU" sz="1600" dirty="0" smtClean="0"/>
              <a:t>65,4%), </a:t>
            </a:r>
            <a:r>
              <a:rPr lang="ru-RU" sz="1600" dirty="0"/>
              <a:t>дистанционные </a:t>
            </a:r>
            <a:r>
              <a:rPr lang="ru-RU" sz="1600" dirty="0" smtClean="0"/>
              <a:t>сделки с недвижимостью (56,3%)</a:t>
            </a:r>
            <a:endParaRPr lang="ru-RU" sz="1600" dirty="0"/>
          </a:p>
          <a:p>
            <a:r>
              <a:rPr lang="ru-RU" sz="1600" b="1" dirty="0"/>
              <a:t>30-49 лет:</a:t>
            </a:r>
            <a:r>
              <a:rPr lang="ru-RU" sz="1600" dirty="0"/>
              <a:t> </a:t>
            </a:r>
            <a:r>
              <a:rPr lang="ru-RU" sz="1550" dirty="0"/>
              <a:t>ИКТ-мошенничество с договорами (</a:t>
            </a:r>
            <a:r>
              <a:rPr lang="ru-RU" sz="1550" dirty="0" smtClean="0"/>
              <a:t>53,1%)</a:t>
            </a:r>
            <a:endParaRPr lang="ru-RU" sz="1550" dirty="0"/>
          </a:p>
          <a:p>
            <a:r>
              <a:rPr lang="ru-RU" sz="1600" b="1" dirty="0"/>
              <a:t>Социальный статус:</a:t>
            </a:r>
            <a:endParaRPr lang="ru-RU" sz="1600" dirty="0"/>
          </a:p>
          <a:p>
            <a:r>
              <a:rPr lang="ru-RU" sz="1600" b="1" dirty="0" smtClean="0"/>
              <a:t>безработные</a:t>
            </a:r>
            <a:r>
              <a:rPr lang="ru-RU" sz="1600" dirty="0"/>
              <a:t> </a:t>
            </a:r>
            <a:r>
              <a:rPr lang="ru-RU" sz="1600" dirty="0" smtClean="0"/>
              <a:t>чаще </a:t>
            </a:r>
            <a:r>
              <a:rPr lang="ru-RU" sz="1600" dirty="0"/>
              <a:t>попадают в инвестиционные ловушки (</a:t>
            </a:r>
            <a:r>
              <a:rPr lang="ru-RU" sz="1600" dirty="0" smtClean="0"/>
              <a:t>46,2%)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53174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96237" y="315450"/>
            <a:ext cx="5544616" cy="92410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2" descr="D:\Академия управления\2025\КИБЕРБЕЗОПАСНОСТЬ И ПРОФИЛАКТИКА КИБЕРПРЕСТУПНОСТИ\пиктограммы\956-9563242_timetables-office-365-calenda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620833"/>
            <a:ext cx="598947" cy="5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Академия управления\2025\КИБЕРБЕЗОПАСНОСТЬ И ПРОФИЛАКТИКА КИБЕРПРЕСТУПНОСТИ\пиктограммы\wallet-logo_701361-38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10" y="3970672"/>
            <a:ext cx="728620" cy="72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КИБЕРБЕЗОПАСНОСТЬ И ПРОФИЛАКТИКА КИБЕРПРЕСТУПНОСТИ\пиктограммы\ж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66" y="1522323"/>
            <a:ext cx="305908" cy="79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Академия управления\2025\КИБЕРБЕЗОПАСНОСТЬ И ПРОФИЛАКТИКА КИБЕРПРЕСТУПНОСТИ\пиктограммы\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60" y="1518823"/>
            <a:ext cx="296808" cy="8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1146291"/>
            <a:ext cx="42260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dirty="0"/>
              <a:t>звонки от имени банка, сотрудника МВД, КГБ и иных государственных органов</a:t>
            </a:r>
          </a:p>
          <a:p>
            <a:pPr>
              <a:lnSpc>
                <a:spcPts val="12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фишинговые</a:t>
            </a:r>
            <a:r>
              <a:rPr lang="ru-RU" sz="1500" dirty="0"/>
              <a:t> SMS-сообщения и письма</a:t>
            </a:r>
          </a:p>
          <a:p>
            <a:pPr>
              <a:lnSpc>
                <a:spcPts val="1300"/>
              </a:lnSpc>
            </a:pPr>
            <a:r>
              <a:rPr lang="ru-RU" sz="12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в социальных сетях </a:t>
            </a:r>
            <a:r>
              <a:rPr lang="ru-RU" sz="1500" dirty="0" smtClean="0"/>
              <a:t>и мессенджерах </a:t>
            </a:r>
            <a:endParaRPr lang="ru-RU" sz="1500" dirty="0"/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при онлайн-покупках на площадках по продаже товаров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фейковые</a:t>
            </a:r>
            <a:r>
              <a:rPr lang="ru-RU" sz="1500" dirty="0"/>
              <a:t> интернет-магазины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под видом государственных органов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финансовые пирамиды и инвестиционные </a:t>
            </a:r>
            <a:r>
              <a:rPr lang="ru-RU" sz="1500" dirty="0" smtClean="0"/>
              <a:t>мошенничества </a:t>
            </a:r>
            <a:endParaRPr lang="ru-RU" sz="1500" dirty="0"/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вымогательство на интимной почве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18579" y="247121"/>
            <a:ext cx="5282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КИБЕРПРЕСТУПЛЕНИЙ, СОВЕРШАЕМЫЕ В СТРАНЕ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D:\Академия управления\2025\КИБЕРБЕЗОПАСНОСТЬ И ПРОФИЛАКТИКА КИБЕРПРЕСТУПНОСТИ\пиктограммы\Слой 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35" y="1146291"/>
            <a:ext cx="373402" cy="42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КИБЕРБЕЗОПАСНОСТЬ И ПРОФИЛАКТИКА КИБЕРПРЕСТУПНОСТИ\пиктограммы\Слой 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33" y="1566714"/>
            <a:ext cx="356806" cy="40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КИБЕРБЕЗОПАСНОСТЬ И ПРОФИЛАКТИКА КИБЕРПРЕСТУПНОСТИ\пиктограммы\Слой 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331" y="2067694"/>
            <a:ext cx="470210" cy="3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КИБЕРБЕЗОПАСНОСТЬ И ПРОФИЛАКТИКА КИБЕРПРЕСТУПНОСТИ\пиктограммы\Слой 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94" y="2579395"/>
            <a:ext cx="412125" cy="36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КИБЕРБЕЗОПАСНОСТЬ И ПРОФИЛАКТИКА КИБЕРПРЕСТУПНОСТИ\пиктограммы\Слой 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20" y="3078040"/>
            <a:ext cx="367870" cy="3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Академия управления\2025\КИБЕРБЕЗОПАСНОСТЬ И ПРОФИЛАКТИКА КИБЕРПРЕСТУПНОСТИ\пиктограммы\Слой 1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81" y="3510855"/>
            <a:ext cx="376311" cy="42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Академия управления\2025\КИБЕРБЕЗОПАСНОСТЬ И ПРОФИЛАКТИКА КИБЕРПРЕСТУПНОСТИ\пиктограммы\Слой 1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93" y="4009789"/>
            <a:ext cx="431487" cy="38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Академия управления\2025\КИБЕРБЕЗОПАСНОСТЬ И ПРОФИЛАКТИКА КИБЕРПРЕСТУПНОСТИ\пиктограммы\Слой 1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59" y="4522272"/>
            <a:ext cx="425954" cy="35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5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ВИШИНГ- Азбука цифровой безопасности_1_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2076530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Целевой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фишинг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без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ошибок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персонализированные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грамматически безупречные рассылки, обходящие главный маркер угрозы.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Мошенничество через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Deepfake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генерация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видео и голоса руководства для санкционирования незаконных финансовых операций.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ИИ-боты для социальной инженерии: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ведение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осмысленных диалогов для выманивания конфиденциальной информации.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37466"/>
            <a:ext cx="5282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ИСПОЛЬЗОВАНИЕ ИСКУССТВЕННОГО ИНТЕЛЛЕКТА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619469" y="2146075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619469" y="2878257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619469" y="3607126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8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2258" y="1131590"/>
            <a:ext cx="44000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Неуправляемая гонка в этой сфере превращает </a:t>
            </a: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его </a:t>
            </a:r>
            <a:r>
              <a:rPr kumimoji="0" lang="ru-RU" sz="1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(прим. – искусственный интеллект)</a:t>
            </a: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 полезного ресурса в оружие. В перспективе – массового </a:t>
            </a: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поражения.</a:t>
            </a:r>
            <a:endParaRPr kumimoji="0" lang="ru-RU" sz="2500" b="1" i="1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04848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61762" y="163564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42258" y="3579862"/>
            <a:ext cx="45124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А.Г. Лукашенко,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 Минская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международная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конференция по евразийской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безопасности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28 октября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062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627534"/>
            <a:ext cx="5268240" cy="37444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9324" y="821328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ДЕТЕЙ В СЕТИ — </a:t>
            </a:r>
            <a:b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НЕ ЗАПРЕТЫ, А ДОВЕРИЕ И ПРАВИЛА</a:t>
            </a:r>
            <a:endParaRPr lang="ru-RU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79324" y="155999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Выстраивайте открытые отношения: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нок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должен знать, что может рассказать вам о любой проблеме без страха наказания.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Установите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четкие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границы: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согласуйте время онлайн,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разрешенные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сайты и приложения.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Используйте технические средства: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родительский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и общие аккаунты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младших детей.</a:t>
            </a:r>
          </a:p>
        </p:txBody>
      </p:sp>
      <p:pic>
        <p:nvPicPr>
          <p:cNvPr id="3" name="Picture 2" descr="D:\Академия управления\2025\КИБЕРБЕЗОПАСНОСТЬ И ПРОФИЛАКТИКА КИБЕРПРЕСТУПНОСТИ\пиктограммы\кур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3559672"/>
            <a:ext cx="1296145" cy="13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0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5566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b="1" dirty="0" smtClean="0"/>
              <a:t>«</a:t>
            </a:r>
            <a:r>
              <a:rPr lang="ru-RU" sz="1500" b="1" dirty="0"/>
              <a:t>Бесплатные» подарки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37057" y="4494682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7564" y="19780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РАСПРОСТРАНЕННЫЕ СХЕМЫ КИБЕРПРЕСТУПЛЕНИЙ ПРОТИВ ДЕТЕЙ</a:t>
            </a:r>
            <a:endParaRPr lang="ru-RU" sz="20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972" y="2355726"/>
            <a:ext cx="23014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заманить </a:t>
            </a:r>
            <a:r>
              <a:rPr lang="ru-RU" sz="1000" dirty="0"/>
              <a:t>на </a:t>
            </a:r>
            <a:r>
              <a:rPr lang="ru-RU" sz="1000" dirty="0" err="1"/>
              <a:t>фишинговую</a:t>
            </a:r>
            <a:r>
              <a:rPr lang="ru-RU" sz="1000" dirty="0"/>
              <a:t> страницу и </a:t>
            </a:r>
            <a:r>
              <a:rPr lang="ru-RU" sz="1000" dirty="0" smtClean="0"/>
              <a:t>украсть </a:t>
            </a:r>
            <a:r>
              <a:rPr lang="ru-RU" sz="1000" dirty="0"/>
              <a:t>данные банковской карты.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40988" y="844204"/>
            <a:ext cx="345920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Фейковые</a:t>
            </a:r>
            <a:r>
              <a:rPr lang="ru-RU" sz="1500" b="1" dirty="0"/>
              <a:t> </a:t>
            </a:r>
            <a:r>
              <a:rPr lang="ru-RU" sz="1500" b="1" dirty="0" smtClean="0"/>
              <a:t>запросы от </a:t>
            </a:r>
            <a:r>
              <a:rPr lang="ru-RU" sz="1500" b="1" dirty="0"/>
              <a:t>«друзей»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28452" y="2355726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воспользоваться </a:t>
            </a:r>
            <a:r>
              <a:rPr lang="ru-RU" sz="1000" dirty="0"/>
              <a:t>доверием и выманить деньги через взломанный аккаунт.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38624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Груминг</a:t>
            </a:r>
            <a:endParaRPr lang="ru-RU" sz="15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40152" y="2355726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выдавая </a:t>
            </a:r>
            <a:r>
              <a:rPr lang="ru-RU" sz="1000" dirty="0"/>
              <a:t>себя за сверстника, войти в доверие, чтобы манипулировать и выпрашивать интимные фото/видео.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5566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Сексторшен</a:t>
            </a:r>
            <a:endParaRPr lang="ru-RU" sz="15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4398952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шантажировать </a:t>
            </a:r>
            <a:r>
              <a:rPr lang="ru-RU" sz="1000" dirty="0"/>
              <a:t>ребенка с помощью полученных интимных материалов.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81890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Кибербуллинг</a:t>
            </a:r>
            <a:endParaRPr lang="ru-RU" sz="15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90470" y="4398952"/>
            <a:ext cx="24150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унизить </a:t>
            </a:r>
            <a:r>
              <a:rPr lang="ru-RU" sz="1000" dirty="0"/>
              <a:t>и травмировать психологически через травлю в группах и личных сообщениях.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17744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/>
              <a:t>Деструктивный контент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19272" y="4410655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вовлечь </a:t>
            </a:r>
            <a:r>
              <a:rPr lang="ru-RU" sz="1000" dirty="0"/>
              <a:t>в опасные сообщества, пропагандирующие суицид, насилие и экстремизм.</a:t>
            </a:r>
          </a:p>
        </p:txBody>
      </p:sp>
      <p:sp>
        <p:nvSpPr>
          <p:cNvPr id="27" name="Прямоугольник 26"/>
          <p:cNvSpPr/>
          <p:nvPr/>
        </p:nvSpPr>
        <p:spPr>
          <a:xfrm rot="5400000">
            <a:off x="8808617" y="667484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10574</TotalTime>
  <Words>295</Words>
  <Application>Microsoft Office PowerPoint</Application>
  <PresentationFormat>Экран (16:9)</PresentationFormat>
  <Paragraphs>89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434</cp:revision>
  <dcterms:created xsi:type="dcterms:W3CDTF">2024-07-24T10:48:12Z</dcterms:created>
  <dcterms:modified xsi:type="dcterms:W3CDTF">2025-11-12T12:11:54Z</dcterms:modified>
</cp:coreProperties>
</file>